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42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443" r:id="rId12"/>
    <p:sldId id="372" r:id="rId13"/>
    <p:sldId id="373" r:id="rId14"/>
    <p:sldId id="374" r:id="rId15"/>
    <p:sldId id="449" r:id="rId16"/>
    <p:sldId id="375" r:id="rId17"/>
    <p:sldId id="376" r:id="rId18"/>
    <p:sldId id="377" r:id="rId19"/>
    <p:sldId id="406" r:id="rId20"/>
    <p:sldId id="378" r:id="rId21"/>
    <p:sldId id="408" r:id="rId22"/>
    <p:sldId id="379" r:id="rId23"/>
    <p:sldId id="407" r:id="rId24"/>
    <p:sldId id="380" r:id="rId25"/>
    <p:sldId id="381" r:id="rId26"/>
    <p:sldId id="444" r:id="rId27"/>
    <p:sldId id="383" r:id="rId28"/>
    <p:sldId id="409" r:id="rId29"/>
    <p:sldId id="384" r:id="rId30"/>
    <p:sldId id="385" r:id="rId31"/>
    <p:sldId id="387" r:id="rId32"/>
    <p:sldId id="386" r:id="rId33"/>
    <p:sldId id="445" r:id="rId34"/>
    <p:sldId id="388" r:id="rId35"/>
    <p:sldId id="410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12" r:id="rId49"/>
    <p:sldId id="402" r:id="rId50"/>
    <p:sldId id="413" r:id="rId51"/>
    <p:sldId id="414" r:id="rId52"/>
    <p:sldId id="416" r:id="rId53"/>
    <p:sldId id="415" r:id="rId54"/>
    <p:sldId id="417" r:id="rId55"/>
    <p:sldId id="418" r:id="rId56"/>
    <p:sldId id="419" r:id="rId57"/>
    <p:sldId id="420" r:id="rId58"/>
    <p:sldId id="421" r:id="rId59"/>
    <p:sldId id="403" r:id="rId60"/>
    <p:sldId id="446" r:id="rId61"/>
    <p:sldId id="404" r:id="rId62"/>
    <p:sldId id="447" r:id="rId63"/>
    <p:sldId id="405" r:id="rId64"/>
    <p:sldId id="422" r:id="rId65"/>
    <p:sldId id="434" r:id="rId66"/>
    <p:sldId id="423" r:id="rId67"/>
    <p:sldId id="436" r:id="rId68"/>
    <p:sldId id="437" r:id="rId69"/>
    <p:sldId id="435" r:id="rId70"/>
    <p:sldId id="424" r:id="rId71"/>
    <p:sldId id="425" r:id="rId72"/>
    <p:sldId id="448" r:id="rId73"/>
    <p:sldId id="438" r:id="rId74"/>
    <p:sldId id="426" r:id="rId75"/>
    <p:sldId id="439" r:id="rId76"/>
    <p:sldId id="427" r:id="rId77"/>
    <p:sldId id="440" r:id="rId78"/>
    <p:sldId id="441" r:id="rId79"/>
    <p:sldId id="428" r:id="rId80"/>
    <p:sldId id="429" r:id="rId81"/>
    <p:sldId id="430" r:id="rId82"/>
    <p:sldId id="433" r:id="rId83"/>
  </p:sldIdLst>
  <p:sldSz cx="9144000" cy="6858000" type="screen4x3"/>
  <p:notesSz cx="4724400" cy="69469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450B6313-03F1-4759-8654-ECD55BF1BDD6}" type="datetimeFigureOut">
              <a:rPr lang="en-US" smtClean="0"/>
              <a:pPr/>
              <a:t>11/15/2012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811D116B-239B-4704-9F09-8CA6B03E711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15/11/2012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5" tIns="33342" rIns="66685" bIns="333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7"/>
            <a:ext cx="3779520" cy="3126105"/>
          </a:xfrm>
          <a:prstGeom prst="rect">
            <a:avLst/>
          </a:prstGeom>
        </p:spPr>
        <p:txBody>
          <a:bodyPr vert="horz" lIns="66685" tIns="33342" rIns="66685" bIns="333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15/11/2012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cc.gatech.edu/~tha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11 </a:t>
            </a:r>
          </a:p>
          <a:p>
            <a:r>
              <a:rPr lang="en-CA" dirty="0" smtClean="0"/>
              <a:t>Models for Chains and Trees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Chain model for sign language application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997" b="53731"/>
          <a:stretch>
            <a:fillRect/>
          </a:stretch>
        </p:blipFill>
        <p:spPr bwMode="auto">
          <a:xfrm>
            <a:off x="107503" y="1628800"/>
            <a:ext cx="895127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567358"/>
            <a:ext cx="4542222" cy="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851990"/>
            <a:ext cx="4048174" cy="52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407707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Observations are normally distributed but depend on sign k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27265" y="5075892"/>
            <a:ext cx="836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World state is categorically distributed, parameters depend on previous world state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 inference in chain model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143536"/>
            <a:ext cx="6187802" cy="20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398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2987660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MAP inference: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4941168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Substituting in :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4896" y="1905906"/>
            <a:ext cx="6989512" cy="109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552" y="1691516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Directed model:</a:t>
            </a:r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 inference in chain model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394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01008"/>
            <a:ext cx="6667208" cy="101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9198" y="5114060"/>
            <a:ext cx="4968552" cy="93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068960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Takes the general form: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5157192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Unary term: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5589240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rgbClr val="FF0000"/>
                </a:solidFill>
              </a:rPr>
              <a:t>Pairwise</a:t>
            </a:r>
            <a:r>
              <a:rPr lang="en-CA" dirty="0" smtClean="0">
                <a:solidFill>
                  <a:srgbClr val="FF0000"/>
                </a:solidFill>
              </a:rPr>
              <a:t> term:</a:t>
            </a:r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Dynamic programming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Maximizes functions of the form: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5481"/>
          <a:stretch>
            <a:fillRect/>
          </a:stretch>
        </p:blipFill>
        <p:spPr bwMode="auto">
          <a:xfrm>
            <a:off x="214282" y="3143248"/>
            <a:ext cx="685352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loud 9"/>
          <p:cNvSpPr/>
          <p:nvPr/>
        </p:nvSpPr>
        <p:spPr>
          <a:xfrm>
            <a:off x="-285784" y="2857496"/>
            <a:ext cx="8143932" cy="3286148"/>
          </a:xfrm>
          <a:prstGeom prst="cloud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Dynamic programming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Maximizes functions of the form: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64513"/>
          <a:stretch>
            <a:fillRect/>
          </a:stretch>
        </p:blipFill>
        <p:spPr bwMode="auto">
          <a:xfrm>
            <a:off x="214282" y="3143248"/>
            <a:ext cx="6853529" cy="104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Dynamic programming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375608"/>
            <a:ext cx="80817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CA" dirty="0" smtClean="0"/>
              <a:t>Algorithm:</a:t>
            </a:r>
          </a:p>
          <a:p>
            <a:pPr marL="342900" indent="-342900"/>
            <a:endParaRPr lang="en-CA" dirty="0" smtClean="0"/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Work through graph computing minimum possible cost            to reach each node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When we get to last column, find minimum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smtClean="0"/>
              <a:t>Trace back to see how we got there </a:t>
            </a:r>
            <a:endParaRPr lang="en-CA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7405" y="1951338"/>
            <a:ext cx="506539" cy="34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89746" cy="30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5013176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Unary cost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1043608" y="4365104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5013176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Pairwise</a:t>
            </a:r>
            <a:r>
              <a:rPr lang="en-CA" dirty="0" smtClean="0"/>
              <a:t> costs:</a:t>
            </a:r>
            <a:endParaRPr lang="en-CA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5400000" flipH="1" flipV="1">
            <a:off x="4024256" y="4465434"/>
            <a:ext cx="648071" cy="4474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7542" y="501317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Zero cost to stay at same label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Cost of 2 to change label by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Infinite cost for changing by more than one (not shown)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013176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Minimum cost            </a:t>
            </a:r>
          </a:p>
          <a:p>
            <a:r>
              <a:rPr lang="en-CA" dirty="0" smtClean="0"/>
              <a:t>to reach first node is just unary cost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935596" y="4257092"/>
            <a:ext cx="936104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13176"/>
            <a:ext cx="1440160" cy="33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952132"/>
            <a:ext cx="2362994" cy="42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Minimum cost           is minimum of two possible routes to get here</a:t>
            </a:r>
          </a:p>
          <a:p>
            <a:endParaRPr lang="en-CA" dirty="0" smtClean="0"/>
          </a:p>
          <a:p>
            <a:r>
              <a:rPr lang="en-CA" dirty="0" smtClean="0"/>
              <a:t>Route 1:  2.0+0.0+1.1 = 3.1</a:t>
            </a:r>
          </a:p>
          <a:p>
            <a:r>
              <a:rPr lang="en-CA" dirty="0" smtClean="0"/>
              <a:t>Route 2:  0.8+2.0+1.1 = 3.9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FF0000"/>
                </a:solidFill>
              </a:rPr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Minimum cost           is minimum of two possible routes to get here</a:t>
            </a:r>
          </a:p>
          <a:p>
            <a:endParaRPr lang="en-CA" dirty="0" smtClean="0"/>
          </a:p>
          <a:p>
            <a:r>
              <a:rPr lang="en-CA" dirty="0" smtClean="0"/>
              <a:t>Route 1:  2.0+0.0+1.1 = 3.1          -- this is the minimum – note this down</a:t>
            </a:r>
          </a:p>
          <a:p>
            <a:r>
              <a:rPr lang="en-CA" dirty="0" smtClean="0"/>
              <a:t>Route 2:  0.8+2.0+1.1 = 3.9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722" y="5301208"/>
            <a:ext cx="8816774" cy="62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4725144"/>
            <a:ext cx="18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General rule: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861841" cy="303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Work through the graph, computing the minimum cost to reach each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Keep going until we reach the end of the graph</a:t>
            </a:r>
          </a:p>
          <a:p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7632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Find the minimum possible cost to reach the final column</a:t>
            </a:r>
          </a:p>
          <a:p>
            <a:endParaRPr lang="en-CA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8330952" y="307201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92480" cy="312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763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Trace back the route </a:t>
            </a:r>
            <a:r>
              <a:rPr lang="en-CA" sz="2400" dirty="0" smtClean="0"/>
              <a:t>by which we </a:t>
            </a:r>
            <a:r>
              <a:rPr lang="en-CA" sz="2400" dirty="0" smtClean="0"/>
              <a:t>arrived </a:t>
            </a:r>
            <a:r>
              <a:rPr lang="en-CA" sz="2400" dirty="0" smtClean="0"/>
              <a:t>here – </a:t>
            </a:r>
            <a:r>
              <a:rPr lang="en-CA" sz="2400" dirty="0" smtClean="0"/>
              <a:t>this is the minimum configuration</a:t>
            </a:r>
          </a:p>
          <a:p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 inference for trees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41634"/>
            <a:ext cx="8604448" cy="3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643446"/>
            <a:ext cx="6048672" cy="86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MAP inference for trees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5499988"/>
            <a:ext cx="8929991" cy="80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510052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r="4867"/>
          <a:stretch>
            <a:fillRect/>
          </a:stretch>
        </p:blipFill>
        <p:spPr bwMode="auto">
          <a:xfrm>
            <a:off x="5580112" y="1551216"/>
            <a:ext cx="1688959" cy="187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 l="3141" r="5904"/>
          <a:stretch>
            <a:fillRect/>
          </a:stretch>
        </p:blipFill>
        <p:spPr bwMode="auto">
          <a:xfrm>
            <a:off x="7380312" y="1549252"/>
            <a:ext cx="1656184" cy="195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 r="4919"/>
          <a:stretch>
            <a:fillRect/>
          </a:stretch>
        </p:blipFill>
        <p:spPr bwMode="auto">
          <a:xfrm>
            <a:off x="5554320" y="3457738"/>
            <a:ext cx="1736731" cy="19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 l="5214" r="5778"/>
          <a:stretch>
            <a:fillRect/>
          </a:stretch>
        </p:blipFill>
        <p:spPr bwMode="auto">
          <a:xfrm>
            <a:off x="7380312" y="3437627"/>
            <a:ext cx="1656184" cy="192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Given a set of measurements               and world states               ,  infer the world states from the measurements.</a:t>
            </a:r>
          </a:p>
          <a:p>
            <a:endParaRPr lang="en-CA" dirty="0" smtClean="0"/>
          </a:p>
          <a:p>
            <a:r>
              <a:rPr lang="en-CA" dirty="0" smtClean="0"/>
              <a:t>Problem:  if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/>
              <a:t> is large, then the model relating the two will have a very large number of parameters.</a:t>
            </a:r>
          </a:p>
          <a:p>
            <a:endParaRPr lang="en-CA" dirty="0" smtClean="0"/>
          </a:p>
          <a:p>
            <a:r>
              <a:rPr lang="en-CA" dirty="0" smtClean="0"/>
              <a:t>Solution:  build sparse models where we only describe subsets of the relations between variables.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4391" y="1583602"/>
            <a:ext cx="1150674" cy="4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164" y="1988840"/>
            <a:ext cx="1140668" cy="42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170964" cy="454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4797152"/>
            <a:ext cx="5556992" cy="14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6136" y="1700808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Variables 1-4 proceed as for the chain example.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1700808"/>
            <a:ext cx="284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At variable n=5 must consider all pairs of paths from into the current node.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786454"/>
            <a:ext cx="8623548" cy="6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03" y="1214422"/>
            <a:ext cx="5357850" cy="4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4970196" cy="43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96136" y="1700808"/>
            <a:ext cx="2843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Variable 6 proceeds as normal.</a:t>
            </a:r>
          </a:p>
          <a:p>
            <a:endParaRPr lang="en-CA" dirty="0" smtClean="0"/>
          </a:p>
          <a:p>
            <a:r>
              <a:rPr lang="en-CA" dirty="0" smtClean="0"/>
              <a:t>Then we trace back through the variables, splitting at the junction.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Maximum </a:t>
            </a:r>
            <a:r>
              <a:rPr lang="en-CA" dirty="0" err="1" smtClean="0">
                <a:solidFill>
                  <a:srgbClr val="FF0000"/>
                </a:solidFill>
              </a:rPr>
              <a:t>marginals</a:t>
            </a:r>
            <a:r>
              <a:rPr lang="en-CA" dirty="0" smtClean="0">
                <a:solidFill>
                  <a:srgbClr val="FF0000"/>
                </a:solidFill>
              </a:rPr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Marginal posterior inference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2844" y="2177160"/>
            <a:ext cx="8891113" cy="2378745"/>
            <a:chOff x="863080" y="1424816"/>
            <a:chExt cx="8891113" cy="2378745"/>
          </a:xfrm>
        </p:grpSpPr>
        <p:sp>
          <p:nvSpPr>
            <p:cNvPr id="13" name="TextBox 12"/>
            <p:cNvSpPr txBox="1"/>
            <p:nvPr/>
          </p:nvSpPr>
          <p:spPr>
            <a:xfrm>
              <a:off x="863080" y="1556792"/>
              <a:ext cx="795739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 smtClean="0"/>
                <a:t>Start by computing the marginal distribution                      over the N</a:t>
              </a:r>
              <a:r>
                <a:rPr lang="en-CA" sz="2800" baseline="30000" dirty="0" smtClean="0"/>
                <a:t>th</a:t>
              </a:r>
              <a:r>
                <a:rPr lang="en-CA" sz="2800" dirty="0" smtClean="0"/>
                <a:t> variable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CA" sz="2800" dirty="0" smtClean="0"/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 smtClean="0"/>
                <a:t>Then we`ll consider how to compute the other marginal distributions</a:t>
              </a:r>
              <a:endParaRPr lang="en-CA" sz="2800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71081"/>
            <a:stretch>
              <a:fillRect/>
            </a:stretch>
          </p:blipFill>
          <p:spPr bwMode="auto">
            <a:xfrm>
              <a:off x="7750197" y="1424816"/>
              <a:ext cx="2003996" cy="82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Computing one marginal distribution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0304"/>
            <a:ext cx="6722866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49080"/>
            <a:ext cx="83793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201911" y="4216651"/>
            <a:ext cx="690569" cy="33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51520" y="1643050"/>
            <a:ext cx="527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Compute the posterior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` rule: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3429000"/>
            <a:ext cx="772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We compute this expression by writing the joint probability 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Computing one marginal distribution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691069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51828" y="4653136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/>
          <p:cNvGrpSpPr/>
          <p:nvPr/>
        </p:nvGrpSpPr>
        <p:grpSpPr>
          <a:xfrm>
            <a:off x="467722" y="1628800"/>
            <a:ext cx="8352750" cy="796526"/>
            <a:chOff x="467544" y="1367512"/>
            <a:chExt cx="8352750" cy="79652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8906" t="44692"/>
            <a:stretch>
              <a:fillRect/>
            </a:stretch>
          </p:blipFill>
          <p:spPr bwMode="auto">
            <a:xfrm>
              <a:off x="2025114" y="1367512"/>
              <a:ext cx="6795180" cy="796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81954" b="70000"/>
            <a:stretch>
              <a:fillRect/>
            </a:stretch>
          </p:blipFill>
          <p:spPr bwMode="auto">
            <a:xfrm>
              <a:off x="467544" y="1556792"/>
              <a:ext cx="151216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95536" y="3212976"/>
            <a:ext cx="8071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Problem:  Computing all N</a:t>
            </a:r>
            <a:r>
              <a:rPr lang="en-CA" sz="2000" baseline="30000" dirty="0" smtClean="0"/>
              <a:t>K</a:t>
            </a:r>
            <a:r>
              <a:rPr lang="en-CA" sz="2000" dirty="0" smtClean="0"/>
              <a:t> states and marginalizing explicitly is intractable. </a:t>
            </a:r>
          </a:p>
          <a:p>
            <a:endParaRPr lang="en-CA" sz="2000" dirty="0" smtClean="0"/>
          </a:p>
          <a:p>
            <a:r>
              <a:rPr lang="en-CA" sz="2000" dirty="0" smtClean="0"/>
              <a:t>Solution:  Re-order terms and move summations to the right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Computing one marginal distribution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38741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151828" y="1700808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56992"/>
            <a:ext cx="3744416" cy="52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93096"/>
            <a:ext cx="550608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20" y="5494116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0421" y="2915652"/>
            <a:ext cx="51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Define function of variable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/>
              <a:t> (two rightmost terms)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0" y="3933056"/>
            <a:ext cx="666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Then compute function of variables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/>
              <a:t> in terms of previous function 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5085184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Leads to the recursive relation 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Computing one marginal distribution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33907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1" y="2886035"/>
            <a:ext cx="828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We work our way through the sequence using this recursion.  </a:t>
            </a:r>
          </a:p>
          <a:p>
            <a:endParaRPr lang="en-CA" sz="2400" dirty="0" smtClean="0"/>
          </a:p>
          <a:p>
            <a:r>
              <a:rPr lang="en-CA" sz="2400" dirty="0" smtClean="0"/>
              <a:t>At the end we normalize the result to compute the posterior                                    </a:t>
            </a:r>
            <a:endParaRPr lang="en-CA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27048" r="71209" b="18855"/>
          <a:stretch>
            <a:fillRect/>
          </a:stretch>
        </p:blipFill>
        <p:spPr bwMode="auto">
          <a:xfrm>
            <a:off x="6660232" y="4038163"/>
            <a:ext cx="1728192" cy="3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4686235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Total number of summations is (N-1)K as opposed to K</a:t>
            </a:r>
            <a:r>
              <a:rPr lang="en-CA" sz="2400" baseline="30000" dirty="0" smtClean="0"/>
              <a:t>N</a:t>
            </a:r>
            <a:r>
              <a:rPr lang="en-CA" sz="2400" dirty="0" smtClean="0"/>
              <a:t> for brute force approach.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Forward-backward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7776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We could compute the other N-1 marginal posterior distributions using a similar set of computations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However,  this is inefficient as much of the computation is duplicated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The forward-backward algorithm computes all of the marginal posteriors at once</a:t>
            </a:r>
            <a:endParaRPr lang="en-CA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99592" y="3861048"/>
            <a:ext cx="7127626" cy="1332502"/>
            <a:chOff x="899592" y="4005064"/>
            <a:chExt cx="7127626" cy="133250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4005064"/>
              <a:ext cx="7127626" cy="133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7236296" y="515719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5400000" flipH="1" flipV="1">
            <a:off x="3203848" y="5373216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5904148" y="5193196"/>
            <a:ext cx="64807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515719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Solution: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2195737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Compute all first term using a recursion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5220072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Compute all second terms using a recursion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236296" y="508518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... and take products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 smtClean="0"/>
              <a:t>Chain model:  only model connections between a world variable and its 1 </a:t>
            </a:r>
            <a:r>
              <a:rPr lang="en-CA" dirty="0" smtClean="0"/>
              <a:t>preceding </a:t>
            </a:r>
            <a:r>
              <a:rPr lang="en-CA" dirty="0" smtClean="0"/>
              <a:t>and 1 subsequent variables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Tree model:  connections between world variables are organized as a tree (no loops).  Disregard directionality of connections for directed model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Forward recursion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412775"/>
            <a:ext cx="8901309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00392" y="3933056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588224" y="414908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4077072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Using conditional independence relations</a:t>
            </a:r>
            <a:endParaRPr lang="en-CA" dirty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Conditional probability rule</a:t>
            </a:r>
            <a:endParaRPr lang="en-CA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361233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2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is the same recursion as before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Backward recursion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1869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388425" y="4005064"/>
            <a:ext cx="6835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948264" y="450912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077072"/>
            <a:ext cx="201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Using conditional independence relations</a:t>
            </a: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Conditional probability rule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373216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Brace 1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is another recursion of the form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Forward backward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547664" y="2636912"/>
            <a:ext cx="6264696" cy="983852"/>
            <a:chOff x="395536" y="2780928"/>
            <a:chExt cx="6264696" cy="983852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5254"/>
            <a:stretch>
              <a:fillRect/>
            </a:stretch>
          </p:blipFill>
          <p:spPr bwMode="auto">
            <a:xfrm>
              <a:off x="2267744" y="3284984"/>
              <a:ext cx="206000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24746"/>
            <a:stretch>
              <a:fillRect/>
            </a:stretch>
          </p:blipFill>
          <p:spPr bwMode="auto">
            <a:xfrm>
              <a:off x="395536" y="2780928"/>
              <a:ext cx="626469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83568" y="1628800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Compute the marginal posterior distribution as product of two terms</a:t>
            </a:r>
            <a:endParaRPr lang="en-C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3573016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Forward terms: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Backward terms: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14708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209105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Belief </a:t>
            </a:r>
            <a:r>
              <a:rPr lang="en-CA" dirty="0" smtClean="0"/>
              <a:t>Propagation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628800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Forward backward algorithm is a special case of a more general technique called belief propagation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Intermediate functions in forward and backward recursions are considered as messages conveying beliefs about the variables.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We’ll examine the Sum-Product </a:t>
            </a:r>
            <a:r>
              <a:rPr lang="en-CA" sz="2400" dirty="0" smtClean="0"/>
              <a:t>algorithm for BP.  </a:t>
            </a: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 </a:t>
            </a:r>
            <a:r>
              <a:rPr lang="en-CA" sz="2400" dirty="0" smtClean="0"/>
              <a:t>Sum-Product </a:t>
            </a:r>
            <a:r>
              <a:rPr lang="en-CA" sz="2400" dirty="0" smtClean="0"/>
              <a:t>algorithm operates on factor graphs.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Factor graphs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02" y="1450386"/>
            <a:ext cx="8489762" cy="327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5013176"/>
            <a:ext cx="616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One node for each variable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One node for each function relating variables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3569" y="1556792"/>
            <a:ext cx="7776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/>
              <a:t>Forward pass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Distribute evidence through the graph</a:t>
            </a:r>
          </a:p>
          <a:p>
            <a:pPr marL="800100" lvl="1" indent="-342900"/>
            <a:endParaRPr lang="en-CA" sz="2400" dirty="0" smtClean="0"/>
          </a:p>
          <a:p>
            <a:pPr marL="342900" indent="-342900"/>
            <a:r>
              <a:rPr lang="en-CA" sz="2400" dirty="0" smtClean="0"/>
              <a:t>Backward pass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Collates the evidence</a:t>
            </a:r>
          </a:p>
          <a:p>
            <a:pPr marL="914400" lvl="1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Both phases involve passing messages between nodes: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The forward phase can proceed in any order as long as the outgoing messages are not sent until all incoming ones received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Backward phase proceeds in reverse order to forward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4711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4082296"/>
            <a:ext cx="7776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/>
              <a:t>Three kinds of message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unobserved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functions to variables</a:t>
            </a:r>
          </a:p>
          <a:p>
            <a:pPr marL="800100" lvl="1" indent="-342900"/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876776"/>
            <a:ext cx="7776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CA" sz="2400" dirty="0" smtClean="0"/>
          </a:p>
          <a:p>
            <a:pPr marL="342900" indent="-342900"/>
            <a:r>
              <a:rPr lang="en-CA" sz="2400" dirty="0" smtClean="0">
                <a:solidFill>
                  <a:srgbClr val="FF0000"/>
                </a:solidFill>
              </a:rPr>
              <a:t>Message type 1: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unobserved variables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 smtClean="0"/>
              <a:t> to function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Take product of incoming messages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Interpretation:  combining beliefs</a:t>
            </a:r>
          </a:p>
          <a:p>
            <a:pPr marL="800100" lvl="1" indent="-342900"/>
            <a:endParaRPr lang="en-CA" sz="2400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90300"/>
            <a:ext cx="3456384" cy="101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063712"/>
            <a:ext cx="7776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>
                <a:solidFill>
                  <a:srgbClr val="FF0000"/>
                </a:solidFill>
              </a:rPr>
              <a:t>Message type 2: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observed variables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 smtClean="0"/>
              <a:t> to function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Interpretation:  conveys certain belief that observed values are true</a:t>
            </a:r>
          </a:p>
          <a:p>
            <a:pPr marL="800100" lvl="1" indent="-342900"/>
            <a:endParaRPr lang="en-CA" sz="24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9478" y="4941168"/>
            <a:ext cx="2466658" cy="6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 algorithm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1268760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>
                <a:solidFill>
                  <a:srgbClr val="FF0000"/>
                </a:solidFill>
              </a:rPr>
              <a:t>Message type 3: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Messages from a function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400" dirty="0" smtClean="0"/>
              <a:t> to variable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Takes beliefs from all incoming variables except recipient and uses function g to a belief about recipient</a:t>
            </a:r>
          </a:p>
          <a:p>
            <a:pPr marL="800100" lvl="1" indent="-342900"/>
            <a:endParaRPr lang="en-CA" sz="24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54792"/>
            <a:ext cx="4464496" cy="7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4221088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>
                <a:solidFill>
                  <a:srgbClr val="FF0000"/>
                </a:solidFill>
              </a:rPr>
              <a:t>Computing marginal distributions: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After forward and backward passes, we compute the marginal </a:t>
            </a:r>
            <a:r>
              <a:rPr lang="en-CA" sz="2400" dirty="0" err="1" smtClean="0"/>
              <a:t>dists</a:t>
            </a:r>
            <a:r>
              <a:rPr lang="en-CA" sz="2400" dirty="0" smtClean="0"/>
              <a:t> as the product of all incoming messages</a:t>
            </a:r>
          </a:p>
          <a:p>
            <a:pPr marL="800100" lvl="1" indent="-342900"/>
            <a:endParaRPr lang="en-CA" sz="24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980" y="5445225"/>
            <a:ext cx="3354188" cy="8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/>
              <a:t>:</a:t>
            </a:r>
          </a:p>
          <a:p>
            <a:endParaRPr lang="en-CA" sz="2000" dirty="0" smtClean="0"/>
          </a:p>
          <a:p>
            <a:r>
              <a:rPr lang="en-CA" sz="2000" dirty="0" smtClean="0"/>
              <a:t>By rule 2: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5365650"/>
            <a:ext cx="2367558" cy="58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Assumptions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 smtClean="0"/>
              <a:t>We’ll assume that</a:t>
            </a:r>
          </a:p>
          <a:p>
            <a:pPr>
              <a:buNone/>
            </a:pPr>
            <a:endParaRPr lang="en-CA" dirty="0" smtClean="0"/>
          </a:p>
          <a:p>
            <a:pPr marL="914400" lvl="1" indent="-514350"/>
            <a:r>
              <a:rPr lang="en-CA" dirty="0" smtClean="0"/>
              <a:t>World states        are discrete</a:t>
            </a:r>
          </a:p>
          <a:p>
            <a:pPr marL="914400" lvl="1" indent="-514350"/>
            <a:endParaRPr lang="en-CA" dirty="0" smtClean="0"/>
          </a:p>
          <a:p>
            <a:pPr marL="914400" lvl="1" indent="-514350"/>
            <a:r>
              <a:rPr lang="en-CA" dirty="0" smtClean="0"/>
              <a:t>Observe a data variable        </a:t>
            </a:r>
            <a:r>
              <a:rPr lang="en-CA" dirty="0" smtClean="0"/>
              <a:t>for each world state</a:t>
            </a:r>
          </a:p>
          <a:p>
            <a:pPr marL="914400" lvl="1" indent="-514350">
              <a:buNone/>
            </a:pPr>
            <a:endParaRPr lang="en-CA" dirty="0" smtClean="0"/>
          </a:p>
          <a:p>
            <a:pPr marL="914400" lvl="1" indent="-514350"/>
            <a:r>
              <a:rPr lang="en-CA" dirty="0" smtClean="0"/>
              <a:t>The n</a:t>
            </a:r>
            <a:r>
              <a:rPr lang="en-CA" baseline="30000" dirty="0" smtClean="0"/>
              <a:t>th</a:t>
            </a:r>
            <a:r>
              <a:rPr lang="en-CA" dirty="0" smtClean="0"/>
              <a:t> data variable        is conditionally independent of all of other data variables and world states, given </a:t>
            </a:r>
            <a:r>
              <a:rPr lang="en-CA" dirty="0" smtClean="0"/>
              <a:t>its associated </a:t>
            </a:r>
            <a:r>
              <a:rPr lang="en-CA" dirty="0" smtClean="0"/>
              <a:t>world state </a:t>
            </a:r>
          </a:p>
          <a:p>
            <a:pPr>
              <a:buNone/>
            </a:pPr>
            <a:endParaRPr lang="en-CA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755776"/>
            <a:ext cx="497540" cy="38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1123" y="4552252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510" y="3630767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45224"/>
            <a:ext cx="6238228" cy="74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/>
              <a:t>:</a:t>
            </a:r>
          </a:p>
          <a:p>
            <a:endParaRPr lang="en-CA" sz="2000" dirty="0" smtClean="0"/>
          </a:p>
          <a:p>
            <a:r>
              <a:rPr lang="en-CA" sz="2000" dirty="0" smtClean="0"/>
              <a:t>By rule 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 smtClean="0"/>
              <a:t>:</a:t>
            </a:r>
          </a:p>
          <a:p>
            <a:endParaRPr lang="en-CA" sz="2000" dirty="0" smtClean="0"/>
          </a:p>
          <a:p>
            <a:r>
              <a:rPr lang="en-CA" sz="2000" dirty="0" smtClean="0"/>
              <a:t>By rule 1:</a:t>
            </a:r>
          </a:p>
          <a:p>
            <a:endParaRPr lang="en-CA" sz="2000" dirty="0" smtClean="0"/>
          </a:p>
          <a:p>
            <a:r>
              <a:rPr lang="en-CA" sz="2000" dirty="0" smtClean="0"/>
              <a:t>(product of all incoming messages)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5229200"/>
            <a:ext cx="3888432" cy="48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 smtClean="0"/>
              <a:t>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:</a:t>
            </a:r>
          </a:p>
          <a:p>
            <a:endParaRPr lang="en-CA" sz="2000" dirty="0" smtClean="0"/>
          </a:p>
          <a:p>
            <a:r>
              <a:rPr lang="en-CA" sz="2000" dirty="0" smtClean="0"/>
              <a:t>By rule 3: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458998"/>
            <a:ext cx="4979242" cy="70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Messages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and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: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1" y="5085184"/>
            <a:ext cx="4340523" cy="101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 smtClean="0"/>
              <a:t>: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085184"/>
            <a:ext cx="6697712" cy="6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4896036" y="339299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763689" y="6021288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The same recursion as in the forward backward algorithm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forward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 smtClean="0"/>
              <a:t>: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5904656" cy="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backward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 smtClean="0"/>
              <a:t>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157192"/>
            <a:ext cx="477978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backward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 smtClean="0"/>
              <a:t>: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085184"/>
            <a:ext cx="7272808" cy="83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backward pass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Message from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 smtClean="0"/>
              <a:t> to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 smtClean="0"/>
              <a:t>: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085184"/>
            <a:ext cx="6940746" cy="6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3671901" y="3392997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11561" y="5949281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The same recursion as in the forward backward algorithm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 product: collating evidence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3536" y="2678808"/>
            <a:ext cx="4606696" cy="96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437112"/>
            <a:ext cx="7344816" cy="123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1916832"/>
            <a:ext cx="662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Marginal distribution is products of all messages at node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7584" y="3822139"/>
            <a:ext cx="662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Proof: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28728" y="2057399"/>
            <a:ext cx="6215106" cy="3476340"/>
            <a:chOff x="1428728" y="2057399"/>
            <a:chExt cx="6215106" cy="3476340"/>
          </a:xfrm>
        </p:grpSpPr>
        <p:pic>
          <p:nvPicPr>
            <p:cNvPr id="80898" name="Picture 2" descr="http://www.cs.uoregon.edu/Research/wearables/chi2002ws/pictures/starner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728" y="2057399"/>
              <a:ext cx="2743200" cy="2743201"/>
            </a:xfrm>
            <a:prstGeom prst="rect">
              <a:avLst/>
            </a:prstGeom>
            <a:noFill/>
          </p:spPr>
        </p:pic>
        <p:pic>
          <p:nvPicPr>
            <p:cNvPr id="80900" name="Picture 4" descr="http://www.cc.gatech.edu/~thad/i/21_camera_view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29190" y="2071678"/>
              <a:ext cx="2714644" cy="2714644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80834" y="5072074"/>
              <a:ext cx="384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See also: Thad </a:t>
              </a:r>
              <a:r>
                <a:rPr lang="en-US" sz="2400" dirty="0" err="1" smtClean="0"/>
                <a:t>Starner’s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hlinkClick r:id="rId4"/>
                </a:rPr>
                <a:t>work</a:t>
              </a:r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Gesture Tracking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r="1997"/>
          <a:stretch>
            <a:fillRect/>
          </a:stretch>
        </p:blipFill>
        <p:spPr bwMode="auto">
          <a:xfrm>
            <a:off x="107503" y="1214422"/>
            <a:ext cx="8951277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Maximum </a:t>
            </a:r>
            <a:r>
              <a:rPr lang="en-CA" dirty="0" err="1" smtClean="0">
                <a:solidFill>
                  <a:srgbClr val="FF0000"/>
                </a:solidFill>
              </a:rPr>
              <a:t>marginals</a:t>
            </a:r>
            <a:r>
              <a:rPr lang="en-CA" dirty="0" smtClean="0">
                <a:solidFill>
                  <a:srgbClr val="FF0000"/>
                </a:solidFill>
              </a:rPr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Marginal posterior inference for trees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99042"/>
            <a:ext cx="5400600" cy="329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87624" y="501317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Apply sum-product algorithm to the tree-structured graph.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Models with loops</a:t>
            </a:r>
          </a:p>
          <a:p>
            <a:r>
              <a:rPr lang="en-CA" dirty="0" smtClean="0"/>
              <a:t>Applications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Tree structured graphs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1"/>
            <a:ext cx="371145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1"/>
            <a:ext cx="381642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>
            <a:off x="237575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971600" y="500388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This graph contains loops</a:t>
            </a:r>
            <a:endParaRPr lang="en-CA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69623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5292080" y="500388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But the associated factor graph has structure of a tree</a:t>
            </a:r>
          </a:p>
          <a:p>
            <a:pPr algn="ctr"/>
            <a:endParaRPr lang="en-CA" dirty="0" smtClean="0"/>
          </a:p>
          <a:p>
            <a:pPr algn="ctr"/>
            <a:r>
              <a:rPr lang="en-CA" dirty="0" smtClean="0"/>
              <a:t>Can still use Belief Propagation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in chains and trees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99592" y="155679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Supervised learning (where we know world states 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 smtClean="0"/>
              <a:t>) is relatively easy.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2708920"/>
            <a:ext cx="7128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Unsupervised learning (where we do not know world states 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 smtClean="0"/>
              <a:t>) is more challenging.  Use the EM algorithm:</a:t>
            </a:r>
          </a:p>
          <a:p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E-step – compute posterior </a:t>
            </a:r>
            <a:r>
              <a:rPr lang="en-CA" sz="2400" dirty="0" err="1" smtClean="0"/>
              <a:t>marginals</a:t>
            </a:r>
            <a:r>
              <a:rPr lang="en-CA" sz="2400" dirty="0" smtClean="0"/>
              <a:t> over states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M-step – update model parameters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/>
            <a:r>
              <a:rPr lang="en-CA" sz="2400" dirty="0" smtClean="0"/>
              <a:t>For the chain model (hidden Markov model) this is known as the Baum-Welch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Grid-based graphs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235"/>
            <a:ext cx="9124191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508518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Often in vision, we have one observation associated with each pixel in the image grid.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not dynamic programming?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96752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5262299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When we trace back from the final node, the paths are not guaranteed to converge.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not dynamic programming?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62287"/>
            <a:ext cx="7362800" cy="131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not dynamic programming?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661248"/>
            <a:ext cx="7992888" cy="4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519958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But: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Approaches to inference for </a:t>
            </a:r>
            <a:br>
              <a:rPr lang="en-CA" dirty="0" smtClean="0"/>
            </a:br>
            <a:r>
              <a:rPr lang="en-CA" dirty="0" smtClean="0"/>
              <a:t>grid-based models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5085184"/>
            <a:ext cx="362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 smtClean="0">
                <a:solidFill>
                  <a:srgbClr val="FF0000"/>
                </a:solidFill>
              </a:rPr>
              <a:t>Prune the graph.</a:t>
            </a:r>
          </a:p>
          <a:p>
            <a:pPr marL="342900" indent="-342900">
              <a:buAutoNum type="arabicPeriod"/>
            </a:pPr>
            <a:endParaRPr lang="en-CA" dirty="0" smtClean="0"/>
          </a:p>
          <a:p>
            <a:pPr marL="342900" indent="-342900"/>
            <a:r>
              <a:rPr lang="en-CA" dirty="0" smtClean="0"/>
              <a:t>Remove edges until an edge remains</a:t>
            </a:r>
            <a:endParaRPr lang="en-CA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4104456" cy="338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546" r="52259"/>
          <a:stretch>
            <a:fillRect/>
          </a:stretch>
        </p:blipFill>
        <p:spPr bwMode="auto">
          <a:xfrm>
            <a:off x="323528" y="1412776"/>
            <a:ext cx="4032448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4427984" y="3140968"/>
            <a:ext cx="504056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b="4725"/>
          <a:stretch>
            <a:fillRect/>
          </a:stretch>
        </p:blipFill>
        <p:spPr bwMode="auto">
          <a:xfrm>
            <a:off x="971600" y="1340768"/>
            <a:ext cx="68535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Directed model for chains</a:t>
            </a:r>
            <a:br>
              <a:rPr lang="en-CA" dirty="0" smtClean="0"/>
            </a:br>
            <a:r>
              <a:rPr lang="en-CA" dirty="0" smtClean="0"/>
              <a:t>(Hidden Markov model)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10945"/>
          <a:stretch>
            <a:fillRect/>
          </a:stretch>
        </p:blipFill>
        <p:spPr bwMode="auto">
          <a:xfrm>
            <a:off x="251520" y="4077072"/>
            <a:ext cx="8429672" cy="117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3815916" y="5193196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948264" y="5301209"/>
            <a:ext cx="576064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Compatibility of measurement and world 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Compatibility of world state and previous world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94116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dirty="0" smtClean="0">
                <a:solidFill>
                  <a:srgbClr val="FF0000"/>
                </a:solidFill>
              </a:rPr>
              <a:t>2.  Combine variables</a:t>
            </a:r>
            <a:r>
              <a:rPr lang="en-CA" dirty="0" smtClean="0"/>
              <a:t>.</a:t>
            </a:r>
          </a:p>
          <a:p>
            <a:pPr marL="342900" indent="-342900"/>
            <a:endParaRPr lang="en-CA" dirty="0" smtClean="0"/>
          </a:p>
          <a:p>
            <a:pPr marL="342900" indent="-342900"/>
            <a:r>
              <a:rPr lang="en-CA" dirty="0" smtClean="0"/>
              <a:t>Merge variables to form compound variable with more states until what remains is a tree.  Not practical for large grids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076" y="1548399"/>
            <a:ext cx="4353410" cy="28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837" y="2282361"/>
            <a:ext cx="385161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z="1100" smtClean="0"/>
              <a:pPr/>
              <a:t>71</a:t>
            </a:fld>
            <a:endParaRPr lang="en-CA" sz="11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sz="1100" dirty="0" smtClean="0"/>
              <a:t>Computer vision: models, learning and inference.  ©2011 Simon J.D. Prince</a:t>
            </a:r>
            <a:endParaRPr lang="en-CA" sz="11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871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000" dirty="0" smtClean="0">
                <a:solidFill>
                  <a:srgbClr val="FF0000"/>
                </a:solidFill>
              </a:rPr>
              <a:t>3.  Loopy belief propagation.</a:t>
            </a:r>
          </a:p>
          <a:p>
            <a:pPr marL="342900" indent="-342900"/>
            <a:endParaRPr lang="en-CA" sz="2000" dirty="0" smtClean="0"/>
          </a:p>
          <a:p>
            <a:pPr marL="342900" indent="-342900"/>
            <a:r>
              <a:rPr lang="en-CA" sz="2000" dirty="0" smtClean="0"/>
              <a:t>	Just apply belief propagation.  It is not guaranteed to converge, but in practice it works well.</a:t>
            </a:r>
          </a:p>
          <a:p>
            <a:pPr marL="342900" indent="-342900"/>
            <a:endParaRPr lang="en-CA" sz="2000" dirty="0" smtClean="0"/>
          </a:p>
          <a:p>
            <a:pPr marL="342900" indent="-342900"/>
            <a:r>
              <a:rPr lang="en-CA" sz="2000" dirty="0" smtClean="0">
                <a:solidFill>
                  <a:srgbClr val="FF0000"/>
                </a:solidFill>
              </a:rPr>
              <a:t>4. Sampling approaches</a:t>
            </a:r>
          </a:p>
          <a:p>
            <a:pPr marL="342900" indent="-342900"/>
            <a:endParaRPr lang="en-CA" sz="2000" dirty="0" smtClean="0"/>
          </a:p>
          <a:p>
            <a:pPr marL="342900" indent="-342900"/>
            <a:r>
              <a:rPr lang="en-CA" sz="2000" dirty="0" smtClean="0"/>
              <a:t>	Draw samples from the posterior (easier for directed models)</a:t>
            </a:r>
          </a:p>
          <a:p>
            <a:pPr marL="342900" indent="-342900"/>
            <a:endParaRPr lang="en-CA" sz="20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 startAt="5"/>
            </a:pPr>
            <a:r>
              <a:rPr lang="en-CA" sz="2000" dirty="0" smtClean="0">
                <a:solidFill>
                  <a:srgbClr val="FF0000"/>
                </a:solidFill>
              </a:rPr>
              <a:t>Other approaches</a:t>
            </a:r>
          </a:p>
          <a:p>
            <a:pPr marL="342900" indent="-342900">
              <a:buAutoNum type="arabicPeriod" startAt="5"/>
            </a:pPr>
            <a:endParaRPr lang="en-CA" sz="20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/>
              <a:t>Tree-reweighted message passing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/>
              <a:t>Graph cuts </a:t>
            </a:r>
            <a:endParaRPr lang="en-C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Chain and tree models</a:t>
            </a:r>
          </a:p>
          <a:p>
            <a:r>
              <a:rPr lang="en-CA" dirty="0" smtClean="0"/>
              <a:t>MAP inference in chain models</a:t>
            </a:r>
          </a:p>
          <a:p>
            <a:r>
              <a:rPr lang="en-CA" dirty="0" smtClean="0"/>
              <a:t>MAP inference in tree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chain models</a:t>
            </a:r>
          </a:p>
          <a:p>
            <a:r>
              <a:rPr lang="en-CA" dirty="0" smtClean="0"/>
              <a:t>Maximum </a:t>
            </a:r>
            <a:r>
              <a:rPr lang="en-CA" dirty="0" err="1" smtClean="0"/>
              <a:t>marginals</a:t>
            </a:r>
            <a:r>
              <a:rPr lang="en-CA" dirty="0" smtClean="0"/>
              <a:t> in tree models</a:t>
            </a:r>
          </a:p>
          <a:p>
            <a:r>
              <a:rPr lang="en-CA" dirty="0" smtClean="0"/>
              <a:t>Models with loops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 smtClean="0">
                <a:latin typeface="+mj-lt"/>
                <a:ea typeface="+mj-ea"/>
                <a:cs typeface="+mj-cs"/>
              </a:rPr>
              <a:t>Gesture Tracking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700808"/>
            <a:ext cx="511477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3526034" cy="324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Stereo vision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045" y="5478701"/>
            <a:ext cx="5116203" cy="61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b="58192"/>
          <a:stretch>
            <a:fillRect/>
          </a:stretch>
        </p:blipFill>
        <p:spPr bwMode="auto">
          <a:xfrm>
            <a:off x="827584" y="1121374"/>
            <a:ext cx="7416824" cy="2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3501008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Two image taken from slightly different positions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Matching point in image 2 is on same </a:t>
            </a:r>
            <a:r>
              <a:rPr lang="en-CA" dirty="0" err="1" smtClean="0"/>
              <a:t>scanline</a:t>
            </a:r>
            <a:r>
              <a:rPr lang="en-CA" dirty="0" smtClean="0"/>
              <a:t> as image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Horizontal offset is called disparity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Disparity is inversely related to depth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Goal – infer disparities w</a:t>
            </a:r>
            <a:r>
              <a:rPr lang="en-CA" baseline="-25000" dirty="0" smtClean="0"/>
              <a:t>m,n</a:t>
            </a:r>
            <a:r>
              <a:rPr lang="en-CA" dirty="0" smtClean="0"/>
              <a:t> at pixel 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m,n</a:t>
            </a:r>
            <a:r>
              <a:rPr lang="en-CA" dirty="0" smtClean="0"/>
              <a:t> from images x</a:t>
            </a:r>
            <a:r>
              <a:rPr lang="en-CA" baseline="30000" dirty="0" smtClean="0"/>
              <a:t>(1)</a:t>
            </a:r>
            <a:r>
              <a:rPr lang="en-CA" dirty="0" smtClean="0"/>
              <a:t> and x</a:t>
            </a:r>
            <a:r>
              <a:rPr lang="en-CA" baseline="30000" dirty="0" smtClean="0"/>
              <a:t>(2)</a:t>
            </a:r>
          </a:p>
          <a:p>
            <a:pPr marL="342900" indent="-342900"/>
            <a:endParaRPr lang="en-CA" dirty="0" smtClean="0"/>
          </a:p>
          <a:p>
            <a:pPr marL="342900" indent="-342900"/>
            <a:r>
              <a:rPr lang="en-CA" dirty="0" smtClean="0"/>
              <a:t>Use likelihood:</a:t>
            </a:r>
          </a:p>
          <a:p>
            <a:pPr marL="342900" indent="-342900"/>
            <a:r>
              <a:rPr lang="en-CA" dirty="0" smtClean="0"/>
              <a:t>	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Stereo vision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661248"/>
            <a:ext cx="6315076" cy="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1374"/>
            <a:ext cx="7416824" cy="53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857760"/>
            <a:ext cx="3381369" cy="112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Stereo vision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r="65917"/>
          <a:stretch>
            <a:fillRect/>
          </a:stretch>
        </p:blipFill>
        <p:spPr bwMode="auto">
          <a:xfrm>
            <a:off x="107504" y="1446641"/>
            <a:ext cx="3073018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28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1. Independent pixels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Stereo vision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r="33110"/>
          <a:stretch>
            <a:fillRect/>
          </a:stretch>
        </p:blipFill>
        <p:spPr bwMode="auto">
          <a:xfrm>
            <a:off x="107504" y="1446641"/>
            <a:ext cx="6030903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658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2. </a:t>
            </a:r>
            <a:r>
              <a:rPr lang="en-CA" sz="2400" dirty="0" err="1" smtClean="0"/>
              <a:t>Scanlines</a:t>
            </a:r>
            <a:r>
              <a:rPr lang="en-CA" sz="2400" dirty="0" smtClean="0"/>
              <a:t> as chain model (hidden Markov model)</a:t>
            </a: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058930"/>
            <a:ext cx="5867413" cy="101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Stereo vision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46641"/>
            <a:ext cx="9016177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590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3. Pixels organized as tree (from </a:t>
            </a:r>
            <a:r>
              <a:rPr lang="en-CA" sz="2400" dirty="0" err="1" smtClean="0"/>
              <a:t>Veksler</a:t>
            </a:r>
            <a:r>
              <a:rPr lang="en-CA" sz="2400" dirty="0" smtClean="0"/>
              <a:t> 2005)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Pictorial Structures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412776"/>
            <a:ext cx="4779622" cy="47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68" y="1916832"/>
            <a:ext cx="371394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15140"/>
            <a:ext cx="8786874" cy="1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Undirected model for chains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684" y="1124743"/>
            <a:ext cx="7121724" cy="2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4355976" y="4941168"/>
            <a:ext cx="792088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7056276" y="5409221"/>
            <a:ext cx="648073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Compatibility of measurement and world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Compatibility of world state and previous world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Pictorial Structures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80920" cy="419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004" y="5445224"/>
            <a:ext cx="5971332" cy="102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Segmentation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6895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518596"/>
            <a:ext cx="6455446" cy="171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For the special case of chains and trees we can perform MAP inference and compute marginal posteriors efficiently.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Unfortunately, many vision problems are defined on pixel grid – this requires special methods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Equivalence of chain models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437112"/>
            <a:ext cx="3910026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797152"/>
            <a:ext cx="2054588" cy="7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80928"/>
            <a:ext cx="6120680" cy="95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7716" y="1556792"/>
            <a:ext cx="6230628" cy="9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1412776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Directed: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12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Undirected: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95536" y="393305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4067780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Equivalence: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322" y="2844617"/>
            <a:ext cx="6286512" cy="80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56642" y="4848245"/>
            <a:ext cx="2358650" cy="72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10805</TotalTime>
  <Words>3092</Words>
  <Application>Microsoft Office PowerPoint</Application>
  <PresentationFormat>On-screen Show (4:3)</PresentationFormat>
  <Paragraphs>514</Paragraphs>
  <Slides>82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Computer vision: models, learning and inference</vt:lpstr>
      <vt:lpstr>Structure</vt:lpstr>
      <vt:lpstr>Chain and tree models</vt:lpstr>
      <vt:lpstr>Chain and tree models</vt:lpstr>
      <vt:lpstr>Assumptions</vt:lpstr>
      <vt:lpstr>Gesture Tracking</vt:lpstr>
      <vt:lpstr>Directed model for chains (Hidden Markov model)</vt:lpstr>
      <vt:lpstr>Undirected model for chains</vt:lpstr>
      <vt:lpstr>Equivalence of chain models</vt:lpstr>
      <vt:lpstr>Chain model for sign language application</vt:lpstr>
      <vt:lpstr>Structure</vt:lpstr>
      <vt:lpstr>MAP inference in chain model</vt:lpstr>
      <vt:lpstr>MAP inference in chain model</vt:lpstr>
      <vt:lpstr>Dynamic programming</vt:lpstr>
      <vt:lpstr>Dynamic programming</vt:lpstr>
      <vt:lpstr>Dynamic programming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Structure</vt:lpstr>
      <vt:lpstr>MAP inference for trees</vt:lpstr>
      <vt:lpstr>MAP inference for trees</vt:lpstr>
      <vt:lpstr>Worked example</vt:lpstr>
      <vt:lpstr>Worked example</vt:lpstr>
      <vt:lpstr>Worked example</vt:lpstr>
      <vt:lpstr>Worked example</vt:lpstr>
      <vt:lpstr>Structure</vt:lpstr>
      <vt:lpstr>Marginal posterior inference</vt:lpstr>
      <vt:lpstr>Computing one marginal distribution</vt:lpstr>
      <vt:lpstr>Computing one marginal distribution</vt:lpstr>
      <vt:lpstr>Computing one marginal distribution</vt:lpstr>
      <vt:lpstr>Computing one marginal distribution</vt:lpstr>
      <vt:lpstr>Forward-backward algorithm</vt:lpstr>
      <vt:lpstr>Forward recursion</vt:lpstr>
      <vt:lpstr>Backward recursion</vt:lpstr>
      <vt:lpstr>Forward backward algorithm</vt:lpstr>
      <vt:lpstr>Belief Propagation</vt:lpstr>
      <vt:lpstr>Factor graphs</vt:lpstr>
      <vt:lpstr>Sum product algorithm</vt:lpstr>
      <vt:lpstr>Sum product algorithm</vt:lpstr>
      <vt:lpstr>Sum product algorithm</vt:lpstr>
      <vt:lpstr>Sum product algorithm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backward pass</vt:lpstr>
      <vt:lpstr>Sum product: backward pass</vt:lpstr>
      <vt:lpstr>Sum product: backward pass</vt:lpstr>
      <vt:lpstr>Sum product: collating evidence</vt:lpstr>
      <vt:lpstr>Structure</vt:lpstr>
      <vt:lpstr>Marginal posterior inference for trees</vt:lpstr>
      <vt:lpstr>Structure</vt:lpstr>
      <vt:lpstr>Tree structured graphs</vt:lpstr>
      <vt:lpstr>Learning in chains and trees</vt:lpstr>
      <vt:lpstr>Grid-based graphs</vt:lpstr>
      <vt:lpstr>Why not dynamic programming?</vt:lpstr>
      <vt:lpstr>Why not dynamic programming?</vt:lpstr>
      <vt:lpstr>Why not dynamic programming?</vt:lpstr>
      <vt:lpstr>Approaches to inference for  grid-based models</vt:lpstr>
      <vt:lpstr>Slide 70</vt:lpstr>
      <vt:lpstr>Slide 71</vt:lpstr>
      <vt:lpstr>Structure</vt:lpstr>
      <vt:lpstr>Slide 73</vt:lpstr>
      <vt:lpstr>Stereo vision</vt:lpstr>
      <vt:lpstr>Stereo vision</vt:lpstr>
      <vt:lpstr>Stereo vision</vt:lpstr>
      <vt:lpstr>Stereo vision</vt:lpstr>
      <vt:lpstr>Stereo vision</vt:lpstr>
      <vt:lpstr>Pictorial Structures</vt:lpstr>
      <vt:lpstr>Pictorial Structures</vt:lpstr>
      <vt:lpstr>Segmentation</vt:lpstr>
      <vt:lpstr>Conclusion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88</cp:revision>
  <dcterms:created xsi:type="dcterms:W3CDTF">2011-06-01T16:56:42Z</dcterms:created>
  <dcterms:modified xsi:type="dcterms:W3CDTF">2012-11-15T13:13:03Z</dcterms:modified>
</cp:coreProperties>
</file>